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65" r:id="rId2"/>
    <p:sldId id="358" r:id="rId3"/>
    <p:sldId id="361" r:id="rId4"/>
    <p:sldId id="337" r:id="rId5"/>
    <p:sldId id="336" r:id="rId6"/>
    <p:sldId id="339" r:id="rId7"/>
    <p:sldId id="340" r:id="rId8"/>
    <p:sldId id="341" r:id="rId9"/>
    <p:sldId id="342" r:id="rId10"/>
    <p:sldId id="264" r:id="rId11"/>
    <p:sldId id="267" r:id="rId12"/>
    <p:sldId id="359" r:id="rId13"/>
    <p:sldId id="266" r:id="rId14"/>
    <p:sldId id="355" r:id="rId15"/>
    <p:sldId id="343" r:id="rId16"/>
    <p:sldId id="345" r:id="rId17"/>
    <p:sldId id="347" r:id="rId18"/>
    <p:sldId id="351" r:id="rId19"/>
    <p:sldId id="352" r:id="rId20"/>
    <p:sldId id="344" r:id="rId21"/>
    <p:sldId id="356" r:id="rId22"/>
    <p:sldId id="348" r:id="rId23"/>
    <p:sldId id="350" r:id="rId24"/>
    <p:sldId id="357" r:id="rId25"/>
    <p:sldId id="354" r:id="rId26"/>
    <p:sldId id="317" r:id="rId27"/>
    <p:sldId id="360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4859" autoAdjust="0"/>
  </p:normalViewPr>
  <p:slideViewPr>
    <p:cSldViewPr showGuides="1">
      <p:cViewPr varScale="1">
        <p:scale>
          <a:sx n="108" d="100"/>
          <a:sy n="108" d="100"/>
        </p:scale>
        <p:origin x="65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337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455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12/11/2022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2" y="821432"/>
            <a:ext cx="8989639" cy="2895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5300" b="1" dirty="0"/>
              <a:t>Breast Cancer Diagnosis from Fine Needle Aspirates</a:t>
            </a:r>
            <a:br>
              <a:rPr lang="en-US" dirty="0"/>
            </a:br>
            <a:r>
              <a:rPr lang="en-US" sz="3200" dirty="0"/>
              <a:t>With Naïve Bayes, K-means and Multi-layered Neural Network Classifiers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077072"/>
            <a:ext cx="8229600" cy="1959496"/>
          </a:xfrm>
        </p:spPr>
        <p:txBody>
          <a:bodyPr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Presented</a:t>
            </a:r>
            <a:r>
              <a:rPr lang="fr-FR" dirty="0"/>
              <a:t> by</a:t>
            </a:r>
            <a:endParaRPr lang="en-CA" dirty="0"/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Nazli Ensafi - 40038607</a:t>
            </a:r>
          </a:p>
          <a:p>
            <a:pPr marL="3429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CA" dirty="0"/>
              <a:t>Victor Tobar - 40042766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dirty="0"/>
              <a:t>Radley Carpio - 40074888</a:t>
            </a: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Concordia</a:t>
            </a:r>
            <a:r>
              <a:rPr lang="en-CA" dirty="0"/>
              <a:t> </a:t>
            </a:r>
            <a:r>
              <a:rPr lang="fr-FR" dirty="0"/>
              <a:t>|</a:t>
            </a:r>
            <a:r>
              <a:rPr lang="en-CA" dirty="0"/>
              <a:t> December</a:t>
            </a:r>
            <a:r>
              <a:rPr lang="fr-FR" dirty="0"/>
              <a:t> </a:t>
            </a:r>
            <a:r>
              <a:rPr lang="en-CA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 txBox="1">
            <a:spLocks noGrp="1"/>
          </p:cNvSpPr>
          <p:nvPr>
            <p:ph type="title"/>
          </p:nvPr>
        </p:nvSpPr>
        <p:spPr>
          <a:xfrm>
            <a:off x="1527176" y="381000"/>
            <a:ext cx="9144001" cy="1371600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K-Means Clustering</a:t>
            </a:r>
          </a:p>
        </p:txBody>
      </p:sp>
      <p:sp>
        <p:nvSpPr>
          <p:cNvPr id="13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09543" y="1905001"/>
            <a:ext cx="4733649" cy="4114801"/>
          </a:xfrm>
          <a:prstGeom prst="rect">
            <a:avLst/>
          </a:prstGeom>
        </p:spPr>
        <p:txBody>
          <a:bodyPr/>
          <a:lstStyle/>
          <a:p>
            <a:pPr marL="231775" indent="-231775">
              <a:spcBef>
                <a:spcPts val="1200"/>
              </a:spcBef>
              <a:defRPr sz="2000"/>
            </a:pPr>
            <a:r>
              <a:t>Simple and intuitive approach to clustering</a:t>
            </a:r>
          </a:p>
          <a:p>
            <a:pPr marL="231775" indent="-231775">
              <a:spcBef>
                <a:spcPts val="1200"/>
              </a:spcBef>
              <a:defRPr sz="2000"/>
            </a:pPr>
            <a:r>
              <a:t>Computationally cheaper than other clustering algorithms</a:t>
            </a:r>
          </a:p>
          <a:p>
            <a:pPr marL="231775" indent="-231775">
              <a:spcBef>
                <a:spcPts val="1200"/>
              </a:spcBef>
              <a:defRPr sz="2000"/>
            </a:pPr>
            <a:r>
              <a:t>Clustering helps find new categories in the classes</a:t>
            </a:r>
          </a:p>
          <a:p>
            <a:pPr marL="231775" indent="-231775">
              <a:spcBef>
                <a:spcPts val="1200"/>
              </a:spcBef>
              <a:defRPr sz="2000"/>
            </a:pPr>
            <a:r>
              <a:t>We hope that if we set k to be equal to the number of classes in our supervised learning data, the clusters will naturally belong to our predetermined classes</a:t>
            </a:r>
          </a:p>
        </p:txBody>
      </p:sp>
      <p:pic>
        <p:nvPicPr>
          <p:cNvPr id="133" name="Screen Shot 2022-12-01 at 2.11.56 PM.png" descr="Screen Shot 2022-12-01 at 2.11.5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963" y="2133601"/>
            <a:ext cx="4394201" cy="3657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  <p:bldP spid="132" grpId="0" build="p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1"/>
          <p:cNvSpPr txBox="1">
            <a:spLocks noGrp="1"/>
          </p:cNvSpPr>
          <p:nvPr>
            <p:ph type="title"/>
          </p:nvPr>
        </p:nvSpPr>
        <p:spPr>
          <a:xfrm>
            <a:off x="1527176" y="381000"/>
            <a:ext cx="9144001" cy="1371600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K-Means Clustering</a:t>
            </a:r>
          </a:p>
        </p:txBody>
      </p:sp>
      <p:sp>
        <p:nvSpPr>
          <p:cNvPr id="14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09543" y="1905001"/>
            <a:ext cx="4733649" cy="4114801"/>
          </a:xfrm>
          <a:prstGeom prst="rect">
            <a:avLst/>
          </a:prstGeom>
        </p:spPr>
        <p:txBody>
          <a:bodyPr/>
          <a:lstStyle/>
          <a:p>
            <a:r>
              <a:t>Sum of Squared Error (SSE) and number of clusters (k) are closely related</a:t>
            </a:r>
          </a:p>
          <a:p>
            <a:r>
              <a:t>More adding more clusters reduces SSE, but after a certain point the reduction is minimal</a:t>
            </a:r>
          </a:p>
          <a:p>
            <a:r>
              <a:t>An ‘elbow’ graph is used to determine the optimal k</a:t>
            </a:r>
          </a:p>
        </p:txBody>
      </p:sp>
      <p:pic>
        <p:nvPicPr>
          <p:cNvPr id="145" name="kmeans.png" descr="kmea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969" y="2196159"/>
            <a:ext cx="4733648" cy="3532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4" grpId="0" build="p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1"/>
          <p:cNvSpPr txBox="1">
            <a:spLocks noGrp="1"/>
          </p:cNvSpPr>
          <p:nvPr>
            <p:ph type="title"/>
          </p:nvPr>
        </p:nvSpPr>
        <p:spPr>
          <a:xfrm>
            <a:off x="1527176" y="381000"/>
            <a:ext cx="9144001" cy="1371600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K-Means Clustering</a:t>
            </a:r>
          </a:p>
        </p:txBody>
      </p:sp>
      <p:sp>
        <p:nvSpPr>
          <p:cNvPr id="13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09543" y="1905001"/>
            <a:ext cx="4733649" cy="4114801"/>
          </a:xfrm>
          <a:prstGeom prst="rect">
            <a:avLst/>
          </a:prstGeom>
        </p:spPr>
        <p:txBody>
          <a:bodyPr/>
          <a:lstStyle/>
          <a:p>
            <a:r>
              <a:t>How it works</a:t>
            </a:r>
          </a:p>
          <a:p>
            <a:pPr marL="775368" lvl="1" indent="-267368">
              <a:buClrTx/>
              <a:buFontTx/>
              <a:buAutoNum type="arabicPeriod"/>
              <a:defRPr sz="2000"/>
            </a:pPr>
            <a:r>
              <a:t>Centroids are initialized to random samples</a:t>
            </a:r>
          </a:p>
          <a:p>
            <a:pPr marL="775368" lvl="1" indent="-267368">
              <a:buClrTx/>
              <a:buFontTx/>
              <a:buAutoNum type="arabicPeriod"/>
              <a:defRPr sz="2000"/>
            </a:pPr>
            <a:r>
              <a:t>Every sample is assigned to the cluster with the nearest centroid</a:t>
            </a:r>
          </a:p>
          <a:p>
            <a:pPr marL="775368" lvl="1" indent="-267368">
              <a:buClrTx/>
              <a:buFontTx/>
              <a:buAutoNum type="arabicPeriod"/>
              <a:defRPr sz="2000"/>
            </a:pPr>
            <a:r>
              <a:t>New centroids are calculated as the mean of every sample in that centroid</a:t>
            </a:r>
          </a:p>
          <a:p>
            <a:pPr marL="775368" lvl="1" indent="-267368">
              <a:buClrTx/>
              <a:buFontTx/>
              <a:buAutoNum type="arabicPeriod"/>
              <a:defRPr sz="2000"/>
            </a:pPr>
            <a:r>
              <a:t>Repeat steps 2 &amp; 3 until all samples remain in the same cluster after updating the centroid mean</a:t>
            </a:r>
          </a:p>
        </p:txBody>
      </p:sp>
      <p:pic>
        <p:nvPicPr>
          <p:cNvPr id="137" name="Screen Shot 2022-12-01 at 1.57.08 PM.png" descr="Screen Shot 2022-12-01 at 1.57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58" y="2671813"/>
            <a:ext cx="5702148" cy="2581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build="p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xfrm>
            <a:off x="1527176" y="381000"/>
            <a:ext cx="9144001" cy="1371600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r>
              <a:t>Making a Prediction with K-Means</a:t>
            </a:r>
          </a:p>
        </p:txBody>
      </p:sp>
      <p:sp>
        <p:nvSpPr>
          <p:cNvPr id="14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509543" y="1905001"/>
            <a:ext cx="4733649" cy="4114801"/>
          </a:xfrm>
          <a:prstGeom prst="rect">
            <a:avLst/>
          </a:prstGeom>
        </p:spPr>
        <p:txBody>
          <a:bodyPr/>
          <a:lstStyle/>
          <a:p>
            <a:r>
              <a:t>Assigning a cluster to a new sample</a:t>
            </a:r>
          </a:p>
          <a:p>
            <a:pPr marL="828842" lvl="1" indent="-320842">
              <a:buClrTx/>
              <a:buFontTx/>
              <a:buAutoNum type="arabicPeriod"/>
            </a:pPr>
            <a:r>
              <a:t>Find the total distance between a sample and a centroid by summing the euclidean distance between each feature and the centroid</a:t>
            </a:r>
          </a:p>
          <a:p>
            <a:pPr marL="828842" lvl="1" indent="-320842">
              <a:buClrTx/>
              <a:buFontTx/>
              <a:buAutoNum type="arabicPeriod"/>
            </a:pPr>
            <a:r>
              <a:t>Assign the sample to the cluster with the smaller distance</a:t>
            </a:r>
          </a:p>
        </p:txBody>
      </p:sp>
      <p:pic>
        <p:nvPicPr>
          <p:cNvPr id="141" name="Screen Shot 2022-12-01 at 1.58.56 PM.png" descr="Screen Shot 2022-12-01 at 1.58.5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367" y="2005257"/>
            <a:ext cx="4086977" cy="3914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 advAuto="0"/>
      <p:bldP spid="140" grpId="0" build="p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Multi-layered Neural Network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DF27B38-8846-AB6D-D95D-174E44954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4564" y="2168320"/>
            <a:ext cx="4733647" cy="4114800"/>
          </a:xfrm>
        </p:spPr>
        <p:txBody>
          <a:bodyPr>
            <a:normAutofit/>
          </a:bodyPr>
          <a:lstStyle/>
          <a:p>
            <a:r>
              <a:rPr lang="en-US" dirty="0"/>
              <a:t>How the neural network is initialized</a:t>
            </a:r>
          </a:p>
          <a:p>
            <a:r>
              <a:rPr lang="en-US" dirty="0"/>
              <a:t>How the neural network is trained</a:t>
            </a:r>
          </a:p>
          <a:p>
            <a:pPr lvl="1"/>
            <a:r>
              <a:rPr lang="en-US" dirty="0"/>
              <a:t>Forward propagation</a:t>
            </a:r>
          </a:p>
          <a:p>
            <a:pPr lvl="1"/>
            <a:r>
              <a:rPr lang="en-US" dirty="0"/>
              <a:t>Backward propagation</a:t>
            </a:r>
          </a:p>
          <a:p>
            <a:pPr lvl="1"/>
            <a:r>
              <a:rPr lang="en-US" dirty="0"/>
              <a:t>Optimization</a:t>
            </a:r>
          </a:p>
        </p:txBody>
      </p:sp>
      <p:pic>
        <p:nvPicPr>
          <p:cNvPr id="4" name="Picture 4" descr="ANN] Making Model for Binary Classification | Kaggle">
            <a:extLst>
              <a:ext uri="{FF2B5EF4-FFF2-40B4-BE49-F238E27FC236}">
                <a16:creationId xmlns:a16="http://schemas.microsoft.com/office/drawing/2014/main" id="{DC211A3D-C3AF-59F3-3815-4F4F8EA6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91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ANN] Making Model for Binary Classification | Kaggle">
            <a:extLst>
              <a:ext uri="{FF2B5EF4-FFF2-40B4-BE49-F238E27FC236}">
                <a16:creationId xmlns:a16="http://schemas.microsoft.com/office/drawing/2014/main" id="{F5DD5FE9-26B4-ACEB-A3D3-E949CDBDC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120" y="2231619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739119-53E6-50F5-DB0F-079489CCF3C4}"/>
              </a:ext>
            </a:extLst>
          </p:cNvPr>
          <p:cNvSpPr txBox="1"/>
          <p:nvPr/>
        </p:nvSpPr>
        <p:spPr>
          <a:xfrm>
            <a:off x="3616466" y="6012577"/>
            <a:ext cx="7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1297B-F7A0-03B0-52DF-79CE84CB7195}"/>
              </a:ext>
            </a:extLst>
          </p:cNvPr>
          <p:cNvSpPr txBox="1"/>
          <p:nvPr/>
        </p:nvSpPr>
        <p:spPr>
          <a:xfrm>
            <a:off x="5157500" y="6012577"/>
            <a:ext cx="7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10925-9E05-B115-CADE-6A5BA28432EA}"/>
              </a:ext>
            </a:extLst>
          </p:cNvPr>
          <p:cNvSpPr txBox="1"/>
          <p:nvPr/>
        </p:nvSpPr>
        <p:spPr>
          <a:xfrm>
            <a:off x="6732739" y="6012577"/>
            <a:ext cx="735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200" dirty="0"/>
              <a:t>2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Neural Network Layer Sizes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C2EA3-479B-AB48-9CF2-838E56111D63}"/>
              </a:ext>
            </a:extLst>
          </p:cNvPr>
          <p:cNvSpPr txBox="1"/>
          <p:nvPr/>
        </p:nvSpPr>
        <p:spPr>
          <a:xfrm>
            <a:off x="3646140" y="1681644"/>
            <a:ext cx="7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[0]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6FD9D3-C253-76D1-5027-E80C9920A10D}"/>
              </a:ext>
            </a:extLst>
          </p:cNvPr>
          <p:cNvSpPr txBox="1"/>
          <p:nvPr/>
        </p:nvSpPr>
        <p:spPr>
          <a:xfrm>
            <a:off x="5187174" y="1681644"/>
            <a:ext cx="7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[1]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53EA9-24A5-5CA2-1FCB-E25629405AB9}"/>
              </a:ext>
            </a:extLst>
          </p:cNvPr>
          <p:cNvSpPr txBox="1"/>
          <p:nvPr/>
        </p:nvSpPr>
        <p:spPr>
          <a:xfrm>
            <a:off x="6762413" y="1681644"/>
            <a:ext cx="73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2797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ANN] Making Model for Binary Classification | Kaggle">
            <a:extLst>
              <a:ext uri="{FF2B5EF4-FFF2-40B4-BE49-F238E27FC236}">
                <a16:creationId xmlns:a16="http://schemas.microsoft.com/office/drawing/2014/main" id="{D76B7DE7-43DD-98D4-EC26-BC78BD2A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Initializing the Neural Network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CFA57-E6A3-2CA7-16E6-614E6C7C582E}"/>
              </a:ext>
            </a:extLst>
          </p:cNvPr>
          <p:cNvSpPr/>
          <p:nvPr/>
        </p:nvSpPr>
        <p:spPr>
          <a:xfrm>
            <a:off x="1341884" y="2167903"/>
            <a:ext cx="1224136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D8536-092C-6FCF-8FC7-C913D1BEE476}"/>
              </a:ext>
            </a:extLst>
          </p:cNvPr>
          <p:cNvSpPr/>
          <p:nvPr/>
        </p:nvSpPr>
        <p:spPr>
          <a:xfrm>
            <a:off x="2980156" y="2168320"/>
            <a:ext cx="1026024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5F26B0-537A-352A-B573-2F5A07BDB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34564" y="2168320"/>
            <a:ext cx="4733647" cy="4114800"/>
          </a:xfrm>
        </p:spPr>
        <p:txBody>
          <a:bodyPr>
            <a:normAutofit/>
          </a:bodyPr>
          <a:lstStyle/>
          <a:p>
            <a:r>
              <a:rPr lang="en-US" dirty="0"/>
              <a:t>Initialize W1, the weights between the input layer and the hidden layer.</a:t>
            </a:r>
          </a:p>
          <a:p>
            <a:r>
              <a:rPr lang="en-US" dirty="0"/>
              <a:t>Initialize b1, the biases at the hidden layer</a:t>
            </a:r>
          </a:p>
          <a:p>
            <a:r>
              <a:rPr lang="en-US" dirty="0"/>
              <a:t>Initialize W2, the weights between the hidden layer and the output layer.</a:t>
            </a:r>
          </a:p>
          <a:p>
            <a:r>
              <a:rPr lang="en-US" dirty="0"/>
              <a:t>Initialize b2, the biases at the output layer.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FA50D-EE78-BE24-0F02-DE5060548968}"/>
              </a:ext>
            </a:extLst>
          </p:cNvPr>
          <p:cNvSpPr/>
          <p:nvPr/>
        </p:nvSpPr>
        <p:spPr>
          <a:xfrm>
            <a:off x="2349996" y="2168320"/>
            <a:ext cx="828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142EE6-EC7C-0238-3A19-3F2DEF8B1AA3}"/>
              </a:ext>
            </a:extLst>
          </p:cNvPr>
          <p:cNvSpPr/>
          <p:nvPr/>
        </p:nvSpPr>
        <p:spPr>
          <a:xfrm>
            <a:off x="3862164" y="2168320"/>
            <a:ext cx="810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157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3" grpId="1" animBg="1"/>
      <p:bldP spid="6" grpId="0" animBg="1"/>
      <p:bldP spid="6" grpId="1" animBg="1"/>
      <p:bldP spid="8" grpId="0" uiExpand="1" build="p"/>
      <p:bldP spid="10" grpId="0" animBg="1"/>
      <p:bldP spid="10" grpId="1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Training the Neural Network</a:t>
            </a:r>
          </a:p>
        </p:txBody>
      </p:sp>
      <p:pic>
        <p:nvPicPr>
          <p:cNvPr id="2" name="Picture 4" descr="ANN] Making Model for Binary Classification | Kaggle">
            <a:extLst>
              <a:ext uri="{FF2B5EF4-FFF2-40B4-BE49-F238E27FC236}">
                <a16:creationId xmlns:a16="http://schemas.microsoft.com/office/drawing/2014/main" id="{12E27A2A-3DFA-8B7E-F061-7E6DE90F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B0D2114-21C5-3E6D-93CA-994D1A106177}"/>
              </a:ext>
            </a:extLst>
          </p:cNvPr>
          <p:cNvSpPr txBox="1">
            <a:spLocks/>
          </p:cNvSpPr>
          <p:nvPr/>
        </p:nvSpPr>
        <p:spPr>
          <a:xfrm>
            <a:off x="6238430" y="2168320"/>
            <a:ext cx="4733647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Defining hyperparameters:</a:t>
            </a:r>
          </a:p>
          <a:p>
            <a:pPr lvl="1"/>
            <a:r>
              <a:rPr lang="en-CA" dirty="0"/>
              <a:t>Learning rate</a:t>
            </a:r>
          </a:p>
          <a:p>
            <a:pPr lvl="1"/>
            <a:r>
              <a:rPr lang="en-CA" dirty="0"/>
              <a:t>Number of epochs</a:t>
            </a:r>
          </a:p>
          <a:p>
            <a:pPr lvl="1"/>
            <a:r>
              <a:rPr lang="en-CA" dirty="0"/>
              <a:t>Batch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2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Rectified Linear Unit (ReLU) Function</a:t>
            </a:r>
          </a:p>
        </p:txBody>
      </p:sp>
      <p:pic>
        <p:nvPicPr>
          <p:cNvPr id="8196" name="Picture 4" descr="Activation Function in Deep learning | Analytics Vidhya">
            <a:extLst>
              <a:ext uri="{FF2B5EF4-FFF2-40B4-BE49-F238E27FC236}">
                <a16:creationId xmlns:a16="http://schemas.microsoft.com/office/drawing/2014/main" id="{A03FCE74-DD65-CE7A-6B2D-D42C99A8F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172" y="2348880"/>
            <a:ext cx="4198479" cy="32694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065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Softmax Function</a:t>
            </a:r>
          </a:p>
        </p:txBody>
      </p:sp>
      <p:pic>
        <p:nvPicPr>
          <p:cNvPr id="15362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0FAF7BD2-D103-A277-689B-54AE98F3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937" y="2276872"/>
            <a:ext cx="7130950" cy="366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AF0EDBEC-EA2E-B41F-9C6E-F9674FD8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Detection and classification the breast tumors using mask R-CNN on sonograms</a:t>
            </a:r>
            <a:r>
              <a:rPr lang="en-CA" baseline="30000" dirty="0"/>
              <a:t>[1]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C6ABB2-1AC5-2A55-6F3D-DBAD0351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372" y="2863626"/>
            <a:ext cx="5976664" cy="2215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D1630E-1AA6-C9A5-CC1E-8110DBCAA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52" y="2393444"/>
            <a:ext cx="3941559" cy="3156175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By Chiao, Jui-Ying BS; Chen, Kuan-Yung MD; Liao, Ken Ying-Kai MEng; Hsieh, Po-Hsin BS; Zhang, Geoffrey PhD; Huang, Tzung-Chi PhD.</a:t>
            </a:r>
          </a:p>
          <a:p>
            <a:r>
              <a:rPr lang="en-US" dirty="0"/>
              <a:t>Motivation behind using sonograms is that they are less intrusive.</a:t>
            </a:r>
          </a:p>
          <a:p>
            <a:r>
              <a:rPr lang="en-US" dirty="0"/>
              <a:t>Dataset consists of 307 sonograms (720 x 960) split in 80% training and 20% testing data.</a:t>
            </a:r>
          </a:p>
          <a:p>
            <a:r>
              <a:rPr lang="en-US" dirty="0"/>
              <a:t>Overall classification accuracy of 85%.</a:t>
            </a:r>
          </a:p>
        </p:txBody>
      </p:sp>
    </p:spTree>
    <p:extLst>
      <p:ext uri="{BB962C8B-B14F-4D97-AF65-F5344CB8AC3E}">
        <p14:creationId xmlns:p14="http://schemas.microsoft.com/office/powerpoint/2010/main" val="236809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Training the Neural Network</a:t>
            </a:r>
          </a:p>
        </p:txBody>
      </p:sp>
      <p:pic>
        <p:nvPicPr>
          <p:cNvPr id="2" name="Picture 4" descr="ANN] Making Model for Binary Classification | Kaggle">
            <a:extLst>
              <a:ext uri="{FF2B5EF4-FFF2-40B4-BE49-F238E27FC236}">
                <a16:creationId xmlns:a16="http://schemas.microsoft.com/office/drawing/2014/main" id="{12E27A2A-3DFA-8B7E-F061-7E6DE90F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ACFA57-E6A3-2CA7-16E6-614E6C7C582E}"/>
              </a:ext>
            </a:extLst>
          </p:cNvPr>
          <p:cNvSpPr/>
          <p:nvPr/>
        </p:nvSpPr>
        <p:spPr>
          <a:xfrm>
            <a:off x="693812" y="2168320"/>
            <a:ext cx="1008112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0BA6E-692F-9200-F0CF-D7F82C616B2A}"/>
              </a:ext>
            </a:extLst>
          </p:cNvPr>
          <p:cNvSpPr/>
          <p:nvPr/>
        </p:nvSpPr>
        <p:spPr>
          <a:xfrm>
            <a:off x="2349996" y="2168320"/>
            <a:ext cx="828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74102E-AC22-DC0B-2463-F0C6ACE918A3}"/>
              </a:ext>
            </a:extLst>
          </p:cNvPr>
          <p:cNvSpPr/>
          <p:nvPr/>
        </p:nvSpPr>
        <p:spPr>
          <a:xfrm>
            <a:off x="3862164" y="2168320"/>
            <a:ext cx="810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52FF2A-AA43-95C3-E240-CBC20FE17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4452" y="2168320"/>
            <a:ext cx="4733647" cy="4114800"/>
          </a:xfrm>
        </p:spPr>
        <p:txBody>
          <a:bodyPr>
            <a:normAutofit/>
          </a:bodyPr>
          <a:lstStyle/>
          <a:p>
            <a:r>
              <a:rPr lang="en-US" dirty="0"/>
              <a:t>Given:</a:t>
            </a:r>
          </a:p>
          <a:p>
            <a:pPr lvl="1"/>
            <a:r>
              <a:rPr lang="en-US" dirty="0"/>
              <a:t>X as the training data</a:t>
            </a:r>
          </a:p>
          <a:p>
            <a:r>
              <a:rPr lang="en-US" dirty="0"/>
              <a:t>Forward propagation:</a:t>
            </a:r>
          </a:p>
          <a:p>
            <a:pPr lvl="1"/>
            <a:r>
              <a:rPr lang="en-US" dirty="0"/>
              <a:t>Z1 = X •  W1 + b1</a:t>
            </a:r>
          </a:p>
          <a:p>
            <a:pPr lvl="1"/>
            <a:r>
              <a:rPr lang="en-US" dirty="0"/>
              <a:t> A1 = ReLU(Z1)</a:t>
            </a:r>
          </a:p>
          <a:p>
            <a:pPr lvl="1"/>
            <a:r>
              <a:rPr lang="en-US" dirty="0"/>
              <a:t>Z2 = A1 •  W2 + b2</a:t>
            </a:r>
          </a:p>
          <a:p>
            <a:pPr lvl="1"/>
            <a:r>
              <a:rPr lang="en-US" dirty="0"/>
              <a:t>A2 = Softmax(Z2)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E9C7631-EAB2-8E53-373A-1E22F5BDD3D0}"/>
              </a:ext>
            </a:extLst>
          </p:cNvPr>
          <p:cNvSpPr/>
          <p:nvPr/>
        </p:nvSpPr>
        <p:spPr>
          <a:xfrm>
            <a:off x="1723354" y="3777577"/>
            <a:ext cx="617685" cy="3274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AD40AE2-7F10-9FAE-E7FF-35C7E037D71C}"/>
              </a:ext>
            </a:extLst>
          </p:cNvPr>
          <p:cNvSpPr/>
          <p:nvPr/>
        </p:nvSpPr>
        <p:spPr>
          <a:xfrm>
            <a:off x="3186953" y="3789040"/>
            <a:ext cx="675211" cy="3274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5C43C0-FFF3-57A5-85D8-B9BE2572BDD5}"/>
              </a:ext>
            </a:extLst>
          </p:cNvPr>
          <p:cNvSpPr/>
          <p:nvPr/>
        </p:nvSpPr>
        <p:spPr>
          <a:xfrm>
            <a:off x="2563200" y="2318400"/>
            <a:ext cx="406800" cy="4068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01ABFD-408A-8554-2281-43C4D3697D2E}"/>
              </a:ext>
            </a:extLst>
          </p:cNvPr>
          <p:cNvSpPr/>
          <p:nvPr/>
        </p:nvSpPr>
        <p:spPr>
          <a:xfrm>
            <a:off x="2563200" y="3348000"/>
            <a:ext cx="406800" cy="4068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11C16F-DD2C-727E-348A-EE054BE97C90}"/>
              </a:ext>
            </a:extLst>
          </p:cNvPr>
          <p:cNvSpPr/>
          <p:nvPr/>
        </p:nvSpPr>
        <p:spPr>
          <a:xfrm>
            <a:off x="2563200" y="5209200"/>
            <a:ext cx="406800" cy="4068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337D2E-BD19-92C6-ED47-BCC60419EEB9}"/>
              </a:ext>
            </a:extLst>
          </p:cNvPr>
          <p:cNvSpPr/>
          <p:nvPr/>
        </p:nvSpPr>
        <p:spPr>
          <a:xfrm>
            <a:off x="4063764" y="3315600"/>
            <a:ext cx="406800" cy="4068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CB23777-02CF-0F10-CFB8-095BCD10118D}"/>
              </a:ext>
            </a:extLst>
          </p:cNvPr>
          <p:cNvSpPr/>
          <p:nvPr/>
        </p:nvSpPr>
        <p:spPr>
          <a:xfrm>
            <a:off x="4063764" y="3861048"/>
            <a:ext cx="406800" cy="4068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9688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uiExpand="1" animBg="1"/>
      <p:bldP spid="3" grpId="1" uiExpand="1" animBg="1"/>
      <p:bldP spid="4" grpId="0" uiExpand="1" animBg="1"/>
      <p:bldP spid="4" grpId="1" uiExpand="1" animBg="1"/>
      <p:bldP spid="5" grpId="0" uiExpand="1" animBg="1"/>
      <p:bldP spid="7" grpId="0" uiExpand="1" build="p"/>
      <p:bldP spid="15" grpId="0" uiExpand="1" animBg="1"/>
      <p:bldP spid="15" grpId="1" uiExpand="1" animBg="1"/>
      <p:bldP spid="16" grpId="0" uiExpand="1" animBg="1"/>
      <p:bldP spid="17" grpId="0" uiExpand="1" animBg="1"/>
      <p:bldP spid="17" grpId="1" uiExpand="1" animBg="1"/>
      <p:bldP spid="18" grpId="0" uiExpand="1" animBg="1"/>
      <p:bldP spid="18" grpId="1" uiExpand="1" animBg="1"/>
      <p:bldP spid="19" grpId="0" uiExpand="1" animBg="1"/>
      <p:bldP spid="19" grpId="1" uiExpand="1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Cross Entropy Loss Function</a:t>
            </a:r>
          </a:p>
        </p:txBody>
      </p:sp>
      <p:pic>
        <p:nvPicPr>
          <p:cNvPr id="16386" name="Picture 2" descr="Loss Functions — ML Glossary documentation">
            <a:extLst>
              <a:ext uri="{FF2B5EF4-FFF2-40B4-BE49-F238E27FC236}">
                <a16:creationId xmlns:a16="http://schemas.microsoft.com/office/drawing/2014/main" id="{C6C4EFCC-B2E4-2AB4-9837-5E7F1E50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2132856"/>
            <a:ext cx="5295900" cy="3781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8" name="Picture 4" descr="Cross-Entropy Loss Function. A loss function used in most… | by Kiprono  Elijah Koech | Towards Data Science">
            <a:extLst>
              <a:ext uri="{FF2B5EF4-FFF2-40B4-BE49-F238E27FC236}">
                <a16:creationId xmlns:a16="http://schemas.microsoft.com/office/drawing/2014/main" id="{5C490407-3B19-4A97-9140-59FF7615E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80" y="3249394"/>
            <a:ext cx="5472608" cy="1548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5032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Training the Neural Network</a:t>
            </a:r>
          </a:p>
        </p:txBody>
      </p:sp>
      <p:pic>
        <p:nvPicPr>
          <p:cNvPr id="2" name="Picture 4" descr="ANN] Making Model for Binary Classification | Kaggle">
            <a:extLst>
              <a:ext uri="{FF2B5EF4-FFF2-40B4-BE49-F238E27FC236}">
                <a16:creationId xmlns:a16="http://schemas.microsoft.com/office/drawing/2014/main" id="{12E27A2A-3DFA-8B7E-F061-7E6DE90F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30BA6E-692F-9200-F0CF-D7F82C616B2A}"/>
              </a:ext>
            </a:extLst>
          </p:cNvPr>
          <p:cNvSpPr/>
          <p:nvPr/>
        </p:nvSpPr>
        <p:spPr>
          <a:xfrm>
            <a:off x="2349996" y="2168320"/>
            <a:ext cx="828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74102E-AC22-DC0B-2463-F0C6ACE918A3}"/>
              </a:ext>
            </a:extLst>
          </p:cNvPr>
          <p:cNvSpPr/>
          <p:nvPr/>
        </p:nvSpPr>
        <p:spPr>
          <a:xfrm>
            <a:off x="3862164" y="2168320"/>
            <a:ext cx="810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52FF2A-AA43-95C3-E240-CBC20FE17A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454452" y="2194520"/>
                <a:ext cx="4733647" cy="411480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A1 and A2</a:t>
                </a:r>
              </a:p>
              <a:p>
                <a:pPr lvl="1"/>
                <a:r>
                  <a:rPr lang="en-US" dirty="0"/>
                  <a:t>Y as the expected value</a:t>
                </a:r>
              </a:p>
              <a:p>
                <a:pPr lvl="1"/>
                <a:r>
                  <a:rPr lang="en-US" dirty="0"/>
                  <a:t>X as the training data</a:t>
                </a:r>
              </a:p>
              <a:p>
                <a:r>
                  <a:rPr lang="en-US" dirty="0"/>
                  <a:t>Back propagation:</a:t>
                </a:r>
              </a:p>
              <a:p>
                <a:pPr lvl="1"/>
                <a:r>
                  <a:rPr lang="en-US" dirty="0"/>
                  <a:t>dZ2 = CrossEntropyDerivative(A2, Y)</a:t>
                </a:r>
              </a:p>
              <a:p>
                <a:pPr lvl="1"/>
                <a:r>
                  <a:rPr lang="en-US" b="1" dirty="0"/>
                  <a:t>dW2</a:t>
                </a:r>
                <a:r>
                  <a:rPr lang="en-US" dirty="0"/>
                  <a:t> = dZ2 •  A1</a:t>
                </a:r>
                <a:r>
                  <a:rPr lang="en-US" baseline="30000" dirty="0"/>
                  <a:t>T</a:t>
                </a:r>
                <a:endParaRPr lang="en-US" dirty="0"/>
              </a:p>
              <a:p>
                <a:pPr lvl="1"/>
                <a:r>
                  <a:rPr lang="en-US" b="1" dirty="0"/>
                  <a:t>db2</a:t>
                </a:r>
                <a:r>
                  <a:rPr lang="en-US" dirty="0"/>
                  <a:t> = 1/m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∑</m:t>
                    </m:r>
                  </m:oMath>
                </a14:m>
                <a:r>
                  <a:rPr lang="en-US" dirty="0"/>
                  <a:t> dZ2</a:t>
                </a:r>
              </a:p>
              <a:p>
                <a:pPr lvl="1"/>
                <a:r>
                  <a:rPr lang="en-US" dirty="0"/>
                  <a:t>dZ1 = ReLUDerivative((dZ2 •  W2</a:t>
                </a:r>
                <a:r>
                  <a:rPr lang="en-US" baseline="30000" dirty="0"/>
                  <a:t>T</a:t>
                </a:r>
                <a:r>
                  <a:rPr lang="en-US" dirty="0"/>
                  <a:t>), A1)</a:t>
                </a:r>
              </a:p>
              <a:p>
                <a:pPr lvl="1"/>
                <a:r>
                  <a:rPr lang="en-US" b="1" dirty="0"/>
                  <a:t>dW1</a:t>
                </a:r>
                <a:r>
                  <a:rPr lang="en-US" dirty="0"/>
                  <a:t> = dZ1 •  X</a:t>
                </a:r>
                <a:r>
                  <a:rPr lang="en-US" baseline="30000" dirty="0"/>
                  <a:t>T</a:t>
                </a:r>
                <a:endParaRPr lang="en-US" dirty="0"/>
              </a:p>
              <a:p>
                <a:pPr lvl="1"/>
                <a:r>
                  <a:rPr lang="en-US" b="1" dirty="0"/>
                  <a:t>db1</a:t>
                </a:r>
                <a:r>
                  <a:rPr lang="en-US" dirty="0"/>
                  <a:t> = 1/m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∑</m:t>
                    </m:r>
                  </m:oMath>
                </a14:m>
                <a:r>
                  <a:rPr lang="en-US" dirty="0"/>
                  <a:t> dZ1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652FF2A-AA43-95C3-E240-CBC20FE17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454452" y="2194520"/>
                <a:ext cx="4733647" cy="4114800"/>
              </a:xfrm>
              <a:blipFill>
                <a:blip r:embed="rId3"/>
                <a:stretch>
                  <a:fillRect l="-1546" t="-3111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15">
            <a:extLst>
              <a:ext uri="{FF2B5EF4-FFF2-40B4-BE49-F238E27FC236}">
                <a16:creationId xmlns:a16="http://schemas.microsoft.com/office/drawing/2014/main" id="{FAD40AE2-7F10-9FAE-E7FF-35C7E037D71C}"/>
              </a:ext>
            </a:extLst>
          </p:cNvPr>
          <p:cNvSpPr/>
          <p:nvPr/>
        </p:nvSpPr>
        <p:spPr>
          <a:xfrm rot="10800000">
            <a:off x="3186953" y="3789040"/>
            <a:ext cx="675211" cy="3274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09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5" grpId="0" animBg="1"/>
      <p:bldP spid="5" grpId="1" animBg="1"/>
      <p:bldP spid="7" grpId="0" uiExpand="1" build="p"/>
      <p:bldP spid="16" grpId="0" animBg="1"/>
      <p:bldP spid="1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ANN] Making Model for Binary Classification | Kaggle">
            <a:extLst>
              <a:ext uri="{FF2B5EF4-FFF2-40B4-BE49-F238E27FC236}">
                <a16:creationId xmlns:a16="http://schemas.microsoft.com/office/drawing/2014/main" id="{1B523993-5931-C26D-7D4F-E0F137E6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168320"/>
            <a:ext cx="5256584" cy="37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ACFA57-E6A3-2CA7-16E6-614E6C7C582E}"/>
              </a:ext>
            </a:extLst>
          </p:cNvPr>
          <p:cNvSpPr/>
          <p:nvPr/>
        </p:nvSpPr>
        <p:spPr>
          <a:xfrm>
            <a:off x="1341884" y="2168320"/>
            <a:ext cx="1242048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30BA6E-692F-9200-F0CF-D7F82C616B2A}"/>
              </a:ext>
            </a:extLst>
          </p:cNvPr>
          <p:cNvSpPr/>
          <p:nvPr/>
        </p:nvSpPr>
        <p:spPr>
          <a:xfrm>
            <a:off x="2349996" y="2168320"/>
            <a:ext cx="828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74102E-AC22-DC0B-2463-F0C6ACE918A3}"/>
              </a:ext>
            </a:extLst>
          </p:cNvPr>
          <p:cNvSpPr/>
          <p:nvPr/>
        </p:nvSpPr>
        <p:spPr>
          <a:xfrm>
            <a:off x="3862164" y="2168320"/>
            <a:ext cx="810000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2D8536-092C-6FCF-8FC7-C913D1BEE476}"/>
              </a:ext>
            </a:extLst>
          </p:cNvPr>
          <p:cNvSpPr/>
          <p:nvPr/>
        </p:nvSpPr>
        <p:spPr>
          <a:xfrm>
            <a:off x="2980156" y="2168320"/>
            <a:ext cx="1026024" cy="354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3C7AC56-D0E4-318D-B6D5-8673FC459F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4452" y="2168320"/>
                <a:ext cx="4733647" cy="411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3838" indent="-223838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3550" indent="-2317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2625" indent="-21907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57250" indent="-174625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30288" indent="-173038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07008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80744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54480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28216" indent="-173736" algn="l" defTabSz="91440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Optimization:</a:t>
                </a:r>
              </a:p>
              <a:p>
                <a:pPr lvl="1"/>
                <a:r>
                  <a:rPr lang="en-US" dirty="0"/>
                  <a:t>W1 -= learning rate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dW1</a:t>
                </a:r>
              </a:p>
              <a:p>
                <a:pPr lvl="1"/>
                <a:r>
                  <a:rPr lang="en-US" dirty="0"/>
                  <a:t>b1 -=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db1</a:t>
                </a:r>
              </a:p>
              <a:p>
                <a:pPr lvl="1"/>
                <a:r>
                  <a:rPr lang="en-US" dirty="0"/>
                  <a:t>W2 -=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dW2</a:t>
                </a:r>
              </a:p>
              <a:p>
                <a:pPr lvl="1"/>
                <a:r>
                  <a:rPr lang="en-US" dirty="0"/>
                  <a:t>b2 -= learning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db2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63C7AC56-D0E4-318D-B6D5-8673FC459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452" y="2168320"/>
                <a:ext cx="4733647" cy="4114800"/>
              </a:xfrm>
              <a:prstGeom prst="rect">
                <a:avLst/>
              </a:prstGeom>
              <a:blipFill>
                <a:blip r:embed="rId3"/>
                <a:stretch>
                  <a:fillRect l="-1804" t="-2074"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80167E6C-1B29-AA07-D1BE-67E1704585ED}"/>
              </a:ext>
            </a:extLst>
          </p:cNvPr>
          <p:cNvSpPr txBox="1">
            <a:spLocks/>
          </p:cNvSpPr>
          <p:nvPr/>
        </p:nvSpPr>
        <p:spPr>
          <a:xfrm>
            <a:off x="1674813" y="5334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Training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6850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  <p:bldP spid="6" grpId="1" animBg="1"/>
      <p:bldP spid="10" grpId="0" uiExpand="1" build="p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0167E6C-1B29-AA07-D1BE-67E1704585ED}"/>
              </a:ext>
            </a:extLst>
          </p:cNvPr>
          <p:cNvSpPr txBox="1">
            <a:spLocks/>
          </p:cNvSpPr>
          <p:nvPr/>
        </p:nvSpPr>
        <p:spPr>
          <a:xfrm>
            <a:off x="1055604" y="908720"/>
            <a:ext cx="3596607" cy="2667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Training the Neural Network</a:t>
            </a:r>
          </a:p>
        </p:txBody>
      </p:sp>
      <p:sp>
        <p:nvSpPr>
          <p:cNvPr id="1031" name="Text Placeholder 2">
            <a:extLst>
              <a:ext uri="{FF2B5EF4-FFF2-40B4-BE49-F238E27FC236}">
                <a16:creationId xmlns:a16="http://schemas.microsoft.com/office/drawing/2014/main" id="{2222106F-F22D-19D8-3BDB-B6F0CE08B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5213" y="3651920"/>
            <a:ext cx="3581399" cy="1371600"/>
          </a:xfrm>
        </p:spPr>
        <p:txBody>
          <a:bodyPr/>
          <a:lstStyle/>
          <a:p>
            <a:r>
              <a:rPr lang="en-US" dirty="0"/>
              <a:t>Accuracies as a function of epoch number</a:t>
            </a:r>
          </a:p>
        </p:txBody>
      </p:sp>
      <p:pic>
        <p:nvPicPr>
          <p:cNvPr id="102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4813C76-9948-BE24-4ECF-8EC92595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3367" y="685800"/>
            <a:ext cx="6256893" cy="5334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4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B373CFF-9630-7DC0-EE62-ADA7DE1A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01216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43FB45E-3948-69A4-9A6C-13FC296E7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351771"/>
              </p:ext>
            </p:extLst>
          </p:nvPr>
        </p:nvGraphicFramePr>
        <p:xfrm>
          <a:off x="1776940" y="2348880"/>
          <a:ext cx="8634944" cy="28011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736">
                  <a:extLst>
                    <a:ext uri="{9D8B030D-6E8A-4147-A177-3AD203B41FA5}">
                      <a16:colId xmlns:a16="http://schemas.microsoft.com/office/drawing/2014/main" val="2147881873"/>
                    </a:ext>
                  </a:extLst>
                </a:gridCol>
                <a:gridCol w="2158736">
                  <a:extLst>
                    <a:ext uri="{9D8B030D-6E8A-4147-A177-3AD203B41FA5}">
                      <a16:colId xmlns:a16="http://schemas.microsoft.com/office/drawing/2014/main" val="4082201522"/>
                    </a:ext>
                  </a:extLst>
                </a:gridCol>
                <a:gridCol w="2158736">
                  <a:extLst>
                    <a:ext uri="{9D8B030D-6E8A-4147-A177-3AD203B41FA5}">
                      <a16:colId xmlns:a16="http://schemas.microsoft.com/office/drawing/2014/main" val="4220760403"/>
                    </a:ext>
                  </a:extLst>
                </a:gridCol>
                <a:gridCol w="2158736">
                  <a:extLst>
                    <a:ext uri="{9D8B030D-6E8A-4147-A177-3AD203B41FA5}">
                      <a16:colId xmlns:a16="http://schemas.microsoft.com/office/drawing/2014/main" val="4123487147"/>
                    </a:ext>
                  </a:extLst>
                </a:gridCol>
              </a:tblGrid>
              <a:tr h="466851">
                <a:tc>
                  <a:txBody>
                    <a:bodyPr/>
                    <a:lstStyle/>
                    <a:p>
                      <a:r>
                        <a:rPr lang="en-CA" noProof="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Naïve Bayes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K-means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en-CA" noProof="0" dirty="0"/>
                        <a:t>Multi-layered 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917577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en-CA" noProof="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94%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842065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en-CA" noProof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100%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65004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en-CA" noProof="0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76%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35702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fr-CA" dirty="0"/>
                        <a:t>False </a:t>
                      </a:r>
                      <a:r>
                        <a:rPr lang="en-CA" noProof="0" dirty="0"/>
                        <a:t>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24%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479115"/>
                  </a:ext>
                </a:extLst>
              </a:tr>
              <a:tr h="466851">
                <a:tc>
                  <a:txBody>
                    <a:bodyPr/>
                    <a:lstStyle/>
                    <a:p>
                      <a:r>
                        <a:rPr lang="fr-CA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86%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2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9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BE7647-DFF7-0181-7987-8212F0B51294}"/>
              </a:ext>
            </a:extLst>
          </p:cNvPr>
          <p:cNvSpPr txBox="1">
            <a:spLocks/>
          </p:cNvSpPr>
          <p:nvPr/>
        </p:nvSpPr>
        <p:spPr>
          <a:xfrm>
            <a:off x="1522413" y="401216"/>
            <a:ext cx="9144001" cy="1371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/>
              <a:t>References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CCD626-55E9-3498-D0A5-DAE3911E7B83}"/>
              </a:ext>
            </a:extLst>
          </p:cNvPr>
          <p:cNvSpPr txBox="1">
            <a:spLocks/>
          </p:cNvSpPr>
          <p:nvPr/>
        </p:nvSpPr>
        <p:spPr>
          <a:xfrm>
            <a:off x="1053852" y="2393444"/>
            <a:ext cx="10153128" cy="3156175"/>
          </a:xfrm>
          <a:prstGeom prst="rect">
            <a:avLst/>
          </a:prstGeom>
        </p:spPr>
        <p:txBody>
          <a:bodyPr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[1] </a:t>
            </a:r>
            <a:r>
              <a:rPr lang="en-CA" dirty="0" err="1"/>
              <a:t>Jui</a:t>
            </a:r>
            <a:r>
              <a:rPr lang="en-CA" dirty="0"/>
              <a:t>-Ying, </a:t>
            </a:r>
            <a:r>
              <a:rPr lang="en-CA" dirty="0" err="1"/>
              <a:t>Kuan</a:t>
            </a:r>
            <a:r>
              <a:rPr lang="en-CA" dirty="0"/>
              <a:t>-Yung, Ken Ying-Kai, Po-</a:t>
            </a:r>
            <a:r>
              <a:rPr lang="en-CA" dirty="0" err="1"/>
              <a:t>Hsin</a:t>
            </a:r>
            <a:r>
              <a:rPr lang="en-CA" dirty="0"/>
              <a:t>, Geoffrey, &amp; </a:t>
            </a:r>
            <a:r>
              <a:rPr lang="en-CA" dirty="0" err="1"/>
              <a:t>Tzung</a:t>
            </a:r>
            <a:r>
              <a:rPr lang="en-CA" dirty="0"/>
              <a:t>-Chi. (2019). Detection and classification of breast tumours using mask R-CNN on </a:t>
            </a:r>
            <a:r>
              <a:rPr lang="en-CA" dirty="0" err="1"/>
              <a:t>sonograms.</a:t>
            </a:r>
            <a:r>
              <a:rPr lang="en-CA" i="1" dirty="0" err="1"/>
              <a:t>Medicine</a:t>
            </a:r>
            <a:r>
              <a:rPr lang="en-CA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6C3EF-6068-A752-E14A-AB0BF9ED7E51}"/>
              </a:ext>
            </a:extLst>
          </p:cNvPr>
          <p:cNvSpPr txBox="1">
            <a:spLocks/>
          </p:cNvSpPr>
          <p:nvPr/>
        </p:nvSpPr>
        <p:spPr>
          <a:xfrm>
            <a:off x="1522411" y="2805100"/>
            <a:ext cx="9144001" cy="12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8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30062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AF0EDBEC-EA2E-B41F-9C6E-F9674FD8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Breast Cancer Diagnosis from Fine Needle Aspirates</a:t>
            </a:r>
            <a:br>
              <a:rPr lang="en-US" sz="2800" dirty="0"/>
            </a:br>
            <a:r>
              <a:rPr lang="en-US" sz="2800" dirty="0"/>
              <a:t>With Naïve Bayes, K-means and Multi-layered Neural Network Classifiers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D1630E-1AA6-C9A5-CC1E-8110DBCAA0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3852" y="2393444"/>
            <a:ext cx="3941559" cy="315617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Split the dataset identically for all classifiers.</a:t>
            </a:r>
          </a:p>
          <a:p>
            <a:r>
              <a:rPr lang="en-US" dirty="0"/>
              <a:t>Use metrics to compare performance of our classifiers.</a:t>
            </a:r>
          </a:p>
          <a:p>
            <a:r>
              <a:rPr lang="en-US" dirty="0"/>
              <a:t>Metrics include: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Precision</a:t>
            </a:r>
          </a:p>
          <a:p>
            <a:pPr lvl="1"/>
            <a:r>
              <a:rPr lang="en-US" dirty="0"/>
              <a:t>Recall</a:t>
            </a:r>
          </a:p>
          <a:p>
            <a:pPr lvl="1"/>
            <a:r>
              <a:rPr lang="en-US" dirty="0"/>
              <a:t>False negatives</a:t>
            </a:r>
          </a:p>
          <a:p>
            <a:pPr lvl="1"/>
            <a:r>
              <a:rPr lang="en-US" dirty="0"/>
              <a:t>F1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ow to Build Metrics for Business Dashboard Reporting - Ubiq BI">
            <a:extLst>
              <a:ext uri="{FF2B5EF4-FFF2-40B4-BE49-F238E27FC236}">
                <a16:creationId xmlns:a16="http://schemas.microsoft.com/office/drawing/2014/main" id="{9BD3F8F1-3A66-F414-2FFF-764ADC791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422" y="2314088"/>
            <a:ext cx="5014542" cy="3347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17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AF0EDBEC-EA2E-B41F-9C6E-F9674FD8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Fine Needle Aspirate (FNA)</a:t>
            </a:r>
          </a:p>
        </p:txBody>
      </p:sp>
      <p:sp>
        <p:nvSpPr>
          <p:cNvPr id="1033" name="Content Placeholder 2">
            <a:extLst>
              <a:ext uri="{FF2B5EF4-FFF2-40B4-BE49-F238E27FC236}">
                <a16:creationId xmlns:a16="http://schemas.microsoft.com/office/drawing/2014/main" id="{B8B33512-0E7D-C484-3602-1898C83F6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r>
              <a:rPr lang="en-US" dirty="0"/>
              <a:t>Type of biopsy that uses a very thin needle and syringe to remove a sample of cells from an irregular area or lump in the body.</a:t>
            </a:r>
          </a:p>
          <a:p>
            <a:r>
              <a:rPr lang="en-US" dirty="0"/>
              <a:t>Cells are then examined under a microscope for diagnosis.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Fine Needle Aspiration for Breast Biopsy: Procedure, Side Effects">
            <a:extLst>
              <a:ext uri="{FF2B5EF4-FFF2-40B4-BE49-F238E27FC236}">
                <a16:creationId xmlns:a16="http://schemas.microsoft.com/office/drawing/2014/main" id="{B352B4BD-6639-961A-267B-A91642F9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183" y="2039875"/>
            <a:ext cx="4419600" cy="3845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73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D3BD-68BD-A44F-5FE0-5E0C864A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C5B1-92D2-F2F0-C49A-C9176B113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/>
          <a:lstStyle/>
          <a:p>
            <a:r>
              <a:rPr lang="en-US" dirty="0"/>
              <a:t>Breast Cancer Wisconsin (Diagnostic) Data Set.</a:t>
            </a:r>
          </a:p>
          <a:p>
            <a:r>
              <a:rPr lang="en-US" dirty="0"/>
              <a:t>By Dr. William H. Wolberg, General Surgery Dept. University of Wisconsin.</a:t>
            </a:r>
          </a:p>
          <a:p>
            <a:r>
              <a:rPr lang="en-US" dirty="0"/>
              <a:t>569 labeled samples along with their feature values.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5C731E4-FBEF-76F7-14E2-3C237928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46" y="1905001"/>
            <a:ext cx="4769203" cy="268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17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1D3BD-68BD-A44F-5FE0-5E0C864A8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C5B1-92D2-F2F0-C49A-C9176B113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589631" cy="4114800"/>
          </a:xfrm>
        </p:spPr>
        <p:txBody>
          <a:bodyPr/>
          <a:lstStyle/>
          <a:p>
            <a:r>
              <a:rPr lang="en-US" dirty="0"/>
              <a:t>Sample features are computed from a digitized image of a FNA of a breast mass.</a:t>
            </a:r>
          </a:p>
          <a:p>
            <a:r>
              <a:rPr lang="en-US" dirty="0"/>
              <a:t>Ten real-valued features are computed for each cell nucleus</a:t>
            </a:r>
          </a:p>
          <a:p>
            <a:pPr lvl="1"/>
            <a:r>
              <a:rPr lang="en-US" dirty="0"/>
              <a:t>Radius</a:t>
            </a:r>
          </a:p>
          <a:p>
            <a:pPr lvl="1"/>
            <a:r>
              <a:rPr lang="en-US" dirty="0"/>
              <a:t>Texture</a:t>
            </a:r>
          </a:p>
          <a:p>
            <a:pPr lvl="1"/>
            <a:r>
              <a:rPr lang="en-US" dirty="0"/>
              <a:t>Perimeter</a:t>
            </a:r>
          </a:p>
          <a:p>
            <a:pPr lvl="1"/>
            <a:r>
              <a:rPr lang="en-US" dirty="0"/>
              <a:t>Area</a:t>
            </a:r>
          </a:p>
          <a:p>
            <a:pPr lvl="1"/>
            <a:r>
              <a:rPr lang="en-US" dirty="0"/>
              <a:t>Smoothness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303E17-015F-63B0-E52A-0010AD94AC99}"/>
              </a:ext>
            </a:extLst>
          </p:cNvPr>
          <p:cNvSpPr txBox="1">
            <a:spLocks/>
          </p:cNvSpPr>
          <p:nvPr/>
        </p:nvSpPr>
        <p:spPr>
          <a:xfrm>
            <a:off x="6082626" y="1905001"/>
            <a:ext cx="4589631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r>
              <a:rPr lang="en-US" dirty="0"/>
              <a:t>Compactness</a:t>
            </a:r>
          </a:p>
          <a:p>
            <a:pPr lvl="1"/>
            <a:r>
              <a:rPr lang="en-US" dirty="0"/>
              <a:t>Concavity</a:t>
            </a:r>
          </a:p>
          <a:p>
            <a:pPr lvl="1"/>
            <a:r>
              <a:rPr lang="en-US" dirty="0"/>
              <a:t>Concave points</a:t>
            </a:r>
          </a:p>
          <a:p>
            <a:pPr lvl="1"/>
            <a:r>
              <a:rPr lang="en-US" dirty="0"/>
              <a:t>Symmetry</a:t>
            </a:r>
          </a:p>
          <a:p>
            <a:pPr lvl="1"/>
            <a:r>
              <a:rPr lang="en-US" dirty="0"/>
              <a:t>Fractal dimension</a:t>
            </a:r>
          </a:p>
        </p:txBody>
      </p:sp>
    </p:spTree>
    <p:extLst>
      <p:ext uri="{BB962C8B-B14F-4D97-AF65-F5344CB8AC3E}">
        <p14:creationId xmlns:p14="http://schemas.microsoft.com/office/powerpoint/2010/main" val="175803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1A3F54-F050-2B14-8753-E15A9118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Naïve Bayes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278357-1064-E7B5-B76A-1490E7728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733647" cy="4114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Gaussian Naïve Bayes.</a:t>
            </a:r>
            <a:endParaRPr lang="en-CA" dirty="0"/>
          </a:p>
          <a:p>
            <a:r>
              <a:rPr lang="en-US" dirty="0"/>
              <a:t>Why Naïve Bayes?</a:t>
            </a:r>
            <a:endParaRPr lang="en-CA" dirty="0"/>
          </a:p>
          <a:p>
            <a:pPr lvl="1"/>
            <a:r>
              <a:rPr lang="en-US" sz="2300" dirty="0"/>
              <a:t>Simple yet powerful.</a:t>
            </a:r>
            <a:endParaRPr lang="en-CA" sz="2300" dirty="0"/>
          </a:p>
          <a:p>
            <a:pPr lvl="1"/>
            <a:r>
              <a:rPr lang="en-US" sz="2300" dirty="0"/>
              <a:t>Works well for a wide range of real-world  classification problems.</a:t>
            </a:r>
            <a:endParaRPr lang="en-CA" sz="2300" dirty="0"/>
          </a:p>
          <a:p>
            <a:r>
              <a:rPr lang="en-US" dirty="0"/>
              <a:t>Why Gaussian Naïve Bayes?</a:t>
            </a:r>
            <a:endParaRPr lang="en-CA" dirty="0"/>
          </a:p>
          <a:p>
            <a:pPr lvl="1"/>
            <a:r>
              <a:rPr lang="en-US" sz="2400" dirty="0"/>
              <a:t>Feature values in our dataset are continuous. </a:t>
            </a:r>
            <a:endParaRPr lang="en-CA" sz="2400" dirty="0"/>
          </a:p>
          <a:p>
            <a:r>
              <a:rPr lang="en-US" dirty="0"/>
              <a:t>How does it differ from basic Naïve Bayes:</a:t>
            </a:r>
            <a:endParaRPr lang="en-CA" dirty="0"/>
          </a:p>
          <a:p>
            <a:pPr lvl="1"/>
            <a:r>
              <a:rPr lang="en-US" sz="2400" dirty="0"/>
              <a:t>Gaussian Naïve Bayes assumes that each class follows a Gaussian distribution.</a:t>
            </a:r>
            <a:endParaRPr lang="en-CA" sz="2400" dirty="0"/>
          </a:p>
          <a:p>
            <a:endParaRPr lang="en-US" dirty="0"/>
          </a:p>
        </p:txBody>
      </p:sp>
      <p:pic>
        <p:nvPicPr>
          <p:cNvPr id="5122" name="Picture 2" descr="Multivariate Normal Distribution | Brilliant Math &amp; Science Wiki">
            <a:extLst>
              <a:ext uri="{FF2B5EF4-FFF2-40B4-BE49-F238E27FC236}">
                <a16:creationId xmlns:a16="http://schemas.microsoft.com/office/drawing/2014/main" id="{3534393A-AF2B-F62F-B2C8-A8591BC37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524" y="1905001"/>
            <a:ext cx="4352528" cy="3264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584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1A3F54-F050-2B14-8753-E15A9118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Naïve Bayes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1278357-1064-E7B5-B76A-1490E7728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733647" cy="4114800"/>
          </a:xfrm>
        </p:spPr>
        <p:txBody>
          <a:bodyPr>
            <a:normAutofit/>
          </a:bodyPr>
          <a:lstStyle/>
          <a:p>
            <a:r>
              <a:rPr lang="en-US" dirty="0"/>
              <a:t>How it works:</a:t>
            </a:r>
          </a:p>
          <a:p>
            <a:pPr lvl="1"/>
            <a:r>
              <a:rPr lang="en-CA" dirty="0"/>
              <a:t>For simplicity, assume there are only two features.</a:t>
            </a:r>
          </a:p>
          <a:p>
            <a:pPr lvl="1"/>
            <a:r>
              <a:rPr lang="en-CA" dirty="0"/>
              <a:t>Calculate the priors.</a:t>
            </a:r>
          </a:p>
          <a:p>
            <a:pPr lvl="1"/>
            <a:r>
              <a:rPr lang="en-CA" dirty="0"/>
              <a:t>Calculate the mean and the variance of each feature of each class.</a:t>
            </a:r>
          </a:p>
          <a:p>
            <a:pPr lvl="1"/>
            <a:r>
              <a:rPr lang="en-CA" dirty="0"/>
              <a:t>To classify a sample, calculate the posterior probabilities of each class.</a:t>
            </a:r>
          </a:p>
          <a:p>
            <a:endParaRPr lang="en-US" dirty="0"/>
          </a:p>
        </p:txBody>
      </p:sp>
      <p:pic>
        <p:nvPicPr>
          <p:cNvPr id="2" name="officeArt object">
            <a:extLst>
              <a:ext uri="{FF2B5EF4-FFF2-40B4-BE49-F238E27FC236}">
                <a16:creationId xmlns:a16="http://schemas.microsoft.com/office/drawing/2014/main" id="{D298219B-A2A0-C64B-F43F-EE5702F158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86500" y="2420888"/>
            <a:ext cx="4536504" cy="20162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233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1A3F54-F050-2B14-8753-E15A91184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1328584"/>
            <a:ext cx="4067946" cy="2667744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Making a Prediction with Naïve Bayes</a:t>
            </a:r>
          </a:p>
        </p:txBody>
      </p:sp>
      <p:pic>
        <p:nvPicPr>
          <p:cNvPr id="5" name="officeArt object">
            <a:extLst>
              <a:ext uri="{FF2B5EF4-FFF2-40B4-BE49-F238E27FC236}">
                <a16:creationId xmlns:a16="http://schemas.microsoft.com/office/drawing/2014/main" id="{8576CA1D-E90A-863F-62FB-3E2B75D50B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18348" y="332656"/>
            <a:ext cx="5544616" cy="4619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7E14319-1859-DAB1-1BF5-2FA1F0614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436624"/>
              </p:ext>
            </p:extLst>
          </p:nvPr>
        </p:nvGraphicFramePr>
        <p:xfrm>
          <a:off x="477788" y="5412824"/>
          <a:ext cx="108012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10121200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487024849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61381903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3284285375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val="27789445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(texture)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(texture)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(radius)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Variance (radius)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4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Mt(benign)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Vt(benign)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Mr</a:t>
                      </a:r>
                      <a:r>
                        <a:rPr lang="en-US" dirty="0"/>
                        <a:t>(benign)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Vr</a:t>
                      </a:r>
                      <a:r>
                        <a:rPr lang="en-US" dirty="0"/>
                        <a:t>(benign)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74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Malignant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Mt(malignant)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Vt(malignant)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Mr</a:t>
                      </a:r>
                      <a:r>
                        <a:rPr lang="en-US" dirty="0"/>
                        <a:t>(malignant)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Vr</a:t>
                      </a:r>
                      <a:r>
                        <a:rPr lang="en-US" dirty="0"/>
                        <a:t>(malignant)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1375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2619</TotalTime>
  <Words>980</Words>
  <Application>Microsoft Office PowerPoint</Application>
  <PresentationFormat>Custom</PresentationFormat>
  <Paragraphs>181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Corbel</vt:lpstr>
      <vt:lpstr>Digital Blue Tunnel 16x9</vt:lpstr>
      <vt:lpstr>Breast Cancer Diagnosis from Fine Needle Aspirates With Naïve Bayes, K-means and Multi-layered Neural Network Classifiers</vt:lpstr>
      <vt:lpstr>Detection and classification the breast tumors using mask R-CNN on sonograms[1]</vt:lpstr>
      <vt:lpstr>Breast Cancer Diagnosis from Fine Needle Aspirates With Naïve Bayes, K-means and Multi-layered Neural Network Classifiers</vt:lpstr>
      <vt:lpstr>Fine Needle Aspirate (FNA)</vt:lpstr>
      <vt:lpstr>Data</vt:lpstr>
      <vt:lpstr>Features</vt:lpstr>
      <vt:lpstr>Naïve Bayes</vt:lpstr>
      <vt:lpstr>Naïve Bayes</vt:lpstr>
      <vt:lpstr>Making a Prediction with Naïve Bayes</vt:lpstr>
      <vt:lpstr>K-Means Clustering</vt:lpstr>
      <vt:lpstr>K-Means Clustering</vt:lpstr>
      <vt:lpstr>K-Means Clustering</vt:lpstr>
      <vt:lpstr>Making a Prediction with K-Means</vt:lpstr>
      <vt:lpstr>Multi-layered Neural Network</vt:lpstr>
      <vt:lpstr>Neural Network Layer Sizes</vt:lpstr>
      <vt:lpstr>Initializing the Neural Network</vt:lpstr>
      <vt:lpstr>Training the Neural Network</vt:lpstr>
      <vt:lpstr>Rectified Linear Unit (ReLU) Function</vt:lpstr>
      <vt:lpstr>Softmax Function</vt:lpstr>
      <vt:lpstr>Training the Neural Network</vt:lpstr>
      <vt:lpstr>Cross Entropy Loss Function</vt:lpstr>
      <vt:lpstr>Training the Neural Network</vt:lpstr>
      <vt:lpstr>PowerPoint Presentation</vt:lpstr>
      <vt:lpstr>PowerPoint Presentation</vt:lpstr>
      <vt:lpstr>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web ConfauUAL, OVNI, Outils CRÉA 61850</dc:title>
  <dc:creator>Radley Carpio</dc:creator>
  <cp:lastModifiedBy>Radley Carpio</cp:lastModifiedBy>
  <cp:revision>79</cp:revision>
  <dcterms:created xsi:type="dcterms:W3CDTF">2022-09-06T22:47:39Z</dcterms:created>
  <dcterms:modified xsi:type="dcterms:W3CDTF">2022-12-11T23:49:44Z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